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8" r:id="rId10"/>
    <p:sldId id="266" r:id="rId11"/>
    <p:sldId id="267" r:id="rId12"/>
    <p:sldId id="270" r:id="rId13"/>
    <p:sldId id="269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1B7B5-BD15-4859-9E1B-2EC8B42DEC7C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BB5EB-3C0D-4F96-95A3-B2A6778B411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228283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r-HR" altLang="sr-Latn-R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4CD0E50-7A81-49FF-9C23-41EBF7F47976}" type="slidenum">
              <a:rPr lang="hr-HR" altLang="sr-Latn-RS"/>
              <a:pPr/>
              <a:t>2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2528587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- u razgovoru osvijestiti probleme koji proizlaze iz transporta nafte 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Vratimo se na potrošače energije – najveći potrošači su SAD, zemlje EU i zemlje Dalekog istoka. Kako se do njih nafta doprema? U čemu se nafta može prevoziti? (naftovodi i tankeri) Da li je to baš uvijek sigurno? Je li vam poznat izraz „havarija tankera“? 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Pogledati kartu na webu: http://www.mnn.com/earth-matters/wilderness-resources/stories/the-13-largest-oil-spills-in-history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Kako bi se prevezla što veća količina nafte, koriste se supertankeri. Zbog svoje veličine oni ne mogu proći kroz Sueski kanal, stoga plove oko Afrike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974F54B-892B-415D-8C9B-D247F5359F3D}" type="slidenum">
              <a:rPr lang="hr-HR" altLang="sr-Latn-RS"/>
              <a:pPr/>
              <a:t>16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537331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dirty="0" smtClean="0"/>
              <a:t>Klikom</a:t>
            </a:r>
            <a:r>
              <a:rPr lang="hr-HR" baseline="0" dirty="0" smtClean="0"/>
              <a:t> na kućicu s pitanjima otvaraju se odgovori.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81F74-5B56-4636-BB6A-0B8752573EF3}" type="slidenum">
              <a:rPr lang="hr-HR" smtClean="0"/>
              <a:pPr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63955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b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-učenici će u vremenu od 1 minute zapisati što više asocijacija na  pojam </a:t>
            </a:r>
            <a:r>
              <a:rPr lang="hr-HR" sz="1200" b="0" i="1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nafta</a:t>
            </a:r>
            <a:r>
              <a:rPr lang="hr-HR" sz="1200" b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 potom slijedi analiza odgovora i razgovor</a:t>
            </a:r>
            <a:endParaRPr lang="hr-HR" sz="1200" b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b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usmeno odgovoriti na pitanja iz uvodnog dijela (udžb. str.55.)</a:t>
            </a:r>
            <a:endParaRPr lang="hr-HR" sz="1200" b="1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81F74-5B56-4636-BB6A-0B8752573EF3}" type="slidenum">
              <a:rPr lang="hr-HR" smtClean="0"/>
              <a:pPr/>
              <a:t>3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287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Znate li kako nastaje nafta? </a:t>
            </a:r>
            <a:r>
              <a:rPr lang="hr-H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(pokazati shemu na slide-u i kratko objasniti postupak)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Kada se počela eksploatirati? U koju skupinu izvora energije pripada nafta? Zanimljivost je da je prva naftna bušotina na svijetu nastala – u Međimurju! Bilo je to 1856. godine. Malo kasnije, 1859., naftne bušotine nastajale su u Texasu (SAD), pa tu godinu obilježavamo početkom industrijskog dobivanja nafte.</a:t>
            </a:r>
          </a:p>
          <a:p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Članak</a:t>
            </a:r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na geografija.hr http://www.geografija.hr/clanci/1486/nafta-i-zemni-plin-iz-podmorja</a:t>
            </a:r>
          </a:p>
          <a:p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Vidi članak: http://www.izvorienergije.com/nafta.html</a:t>
            </a:r>
          </a:p>
          <a:p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Pogledati članak: http://www.evarazdin.hr/prva-naftna-busotina-nasvijetu-medjimurje-peklenica/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81F74-5B56-4636-BB6A-0B8752573EF3}" type="slidenum">
              <a:rPr lang="hr-HR" smtClean="0"/>
              <a:pPr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89519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usmenim izlaganjem i demonstracijom na karti nastavnik upoznaje učenike s najvećim naftnim nalazištima u Aziji, a učenici lokacije traže na karti u atlasu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81F74-5B56-4636-BB6A-0B8752573EF3}" type="slidenum">
              <a:rPr lang="hr-HR" smtClean="0"/>
              <a:pPr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1864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Međutim, karta pokazuje (slide) da su među velikim proizvođačima i Kina i Indija. Zbog čega? </a:t>
            </a:r>
            <a:r>
              <a:rPr lang="hr-H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(velika populacija, velika potreba za energijom – uvoz)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81F74-5B56-4636-BB6A-0B8752573EF3}" type="slidenum">
              <a:rPr lang="hr-HR" smtClean="0"/>
              <a:pPr/>
              <a:t>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46723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interpretacijom grafikona sa stupcima (udžbenik str. 56.) upoznati učenike s najvećim izvoznicima i uvoznicima nafte</a:t>
            </a:r>
          </a:p>
          <a:p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Otvorite korice (zadnju stranu) svog udžbenika, i pročitajte koliki je godišnji bruto domaći proizvod po glavi stanovnika u Saudijskoj Arabiji/ili</a:t>
            </a:r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pogledati na World Data Bank.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Zatim pročitajte koliki je u Iraku.</a:t>
            </a:r>
            <a:r>
              <a:rPr lang="hr-HR" sz="12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Obje zemlje raspolažu velikim zalihama nafte, a nalaze se i među velikim izvoznicima </a:t>
            </a:r>
          </a:p>
          <a:p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(prikazati dijagram)</a:t>
            </a:r>
            <a:r>
              <a:rPr lang="hr-H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Zbog čega je onda tolika razlika u bogatstvu ovih dviju država? (nafta izaziva ratne sukobe – Irak) </a:t>
            </a:r>
          </a:p>
          <a:p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Zemlje koje najviše izvoze naftu osnovale su svoje udruženje – OPEC. Od članica, 7 je iz Azije, a te zemlje u ukupnoj proizvodnji sudjeluju sa 40%.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r-HR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-učenici će navedene države pronaći na političkoj karti u atlasu</a:t>
            </a:r>
          </a:p>
          <a:p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individualnim radom na tekstu (pročitati tekst i ispisati bilješke) 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81F74-5B56-4636-BB6A-0B8752573EF3}" type="slidenum">
              <a:rPr lang="hr-HR" smtClean="0"/>
              <a:pPr/>
              <a:t>8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11776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Kakva klima prevladava u državama uz Arapsko-perzijski zaljev? A kakva je vegetacija u tim prostorima?</a:t>
            </a:r>
            <a:endParaRPr lang="hr-HR" dirty="0" smtClean="0"/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D81F74-5B56-4636-BB6A-0B8752573EF3}" type="slidenum">
              <a:rPr lang="hr-HR" smtClean="0"/>
              <a:pPr/>
              <a:t>10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22331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upoznati se s promjenama koje je donijela nafta </a:t>
            </a:r>
          </a:p>
          <a:p>
            <a:pPr>
              <a:spcBef>
                <a:spcPct val="0"/>
              </a:spcBef>
            </a:pPr>
            <a:r>
              <a:rPr lang="hr-HR" altLang="sr-Latn-RS" smtClean="0"/>
              <a:t>-interpretirati fotografije iz udžbenika koje prikazuju promjene u prostoru nastale bogatstvom od nafte</a:t>
            </a:r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endParaRPr lang="hr-HR" altLang="sr-Latn-RS" smtClean="0"/>
          </a:p>
          <a:p>
            <a:pPr>
              <a:spcBef>
                <a:spcPct val="0"/>
              </a:spcBef>
            </a:pPr>
            <a:r>
              <a:rPr lang="hr-HR" altLang="sr-Latn-RS" smtClean="0"/>
              <a:t>Ovako će onda otprilike izgledati vaš krajolik (pokazati fotografiju) Sada zamislite da živite na Arapskom poluotoku, 50-ak godina ranije. Pogledajte kakva pustoš vas okružuje – ne možete uzgajati gotovo ništa, nego se bavite nomadskim stočarenjem. Znate li tko su nomadi? No, imate sreće, pod vašim imanjem otkrivena je nafta. Isto se počelo događati i vašim prijateljima i susjedima. Odjednom postajete vrlo bogati jer cijeli svijet želi vašu naftu. Što bi učinili da poboljšate životne uvjete tu gdje živite? (</a:t>
            </a:r>
            <a:r>
              <a:rPr lang="hr-HR" altLang="sr-Latn-RS" i="1" smtClean="0"/>
              <a:t>doveli vodu, izgradili ceste, izgradili zgrade) </a:t>
            </a:r>
            <a:r>
              <a:rPr lang="hr-HR" altLang="sr-Latn-RS" smtClean="0"/>
              <a:t>Kako biste doveli vodu? (</a:t>
            </a:r>
            <a:r>
              <a:rPr lang="hr-HR" altLang="sr-Latn-RS" i="1" smtClean="0"/>
              <a:t>natapanje, desalinizacije) </a:t>
            </a:r>
            <a:r>
              <a:rPr lang="hr-HR" altLang="sr-Latn-RS" smtClean="0"/>
              <a:t>Što je desalinizacija? Sada ste to učinili, i još vam je ostalo novaca. Što ćete sad izgraditi? Kako ćete učiniti vašu pustinju atraktivnom? 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5AFC01A-2423-4921-BEBE-36C8E49D3EE9}" type="slidenum">
              <a:rPr lang="hr-HR" altLang="sr-Latn-RS"/>
              <a:pPr/>
              <a:t>11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892298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Kroz 50-ak godina vaš bi grad mogao izgledati kao ovaj na fotografijama. Riječ je u Dubaiju, glavnom gradu Ujedinjenih Arapskih Emirata. Budući da su gradske vlasti bile svjesne da zalihe nafte neće trajati vječno, odlučili su graditi svoje bogatstvo i na turističkim atrakcijama. 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D3EFFAE-09C3-4EE2-8F76-DD6ADB8A7045}" type="slidenum">
              <a:rPr lang="hr-HR" altLang="sr-Latn-RS"/>
              <a:pPr/>
              <a:t>13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960925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6463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507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78292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19886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7339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2974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8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66952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6560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34354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61125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28A03F-CC92-41C1-9608-1056AEAC9B08}" type="datetimeFigureOut">
              <a:rPr lang="hr-HR" smtClean="0"/>
              <a:t>10.5.2021.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C930A-AF3A-4583-8FDE-212DB8241F72}" type="slidenum">
              <a:rPr lang="hr-HR" smtClean="0"/>
              <a:t>‹#›</a:t>
            </a:fld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559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hyperlink" Target="https://www.youtube.com/watch?v=4LuBVXWpDss&amp;t=4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RLeB8FtP5rk" TargetMode="Externa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wmf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10.wmf"/><Relationship Id="rId4" Type="http://schemas.openxmlformats.org/officeDocument/2006/relationships/image" Target="../media/image4.wmf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1.wmf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wmf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235707" y="3967798"/>
            <a:ext cx="9144000" cy="1655762"/>
          </a:xfrm>
        </p:spPr>
        <p:txBody>
          <a:bodyPr>
            <a:normAutofit/>
          </a:bodyPr>
          <a:lstStyle/>
          <a:p>
            <a:r>
              <a:rPr lang="hr-HR" sz="4400" b="1" dirty="0"/>
              <a:t>Azijsko crno zlato</a:t>
            </a:r>
            <a:endParaRPr lang="hr-HR" sz="4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977" y="2019927"/>
            <a:ext cx="7191460" cy="149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78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8546" y="1000109"/>
            <a:ext cx="47244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 descr="C:\Users\Svjetlana\AppData\Local\Microsoft\Windows\Temporary Internet Files\Content.IE5\LP68KNRA\MM900046652[1]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37" y="3000372"/>
            <a:ext cx="1209675" cy="12192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952596" y="1285860"/>
            <a:ext cx="2571768" cy="85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Kakva je klima u Jugozapadnoj Aziji?</a:t>
            </a:r>
          </a:p>
        </p:txBody>
      </p:sp>
    </p:spTree>
    <p:extLst>
      <p:ext uri="{BB962C8B-B14F-4D97-AF65-F5344CB8AC3E}">
        <p14:creationId xmlns:p14="http://schemas.microsoft.com/office/powerpoint/2010/main" val="3899757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0" y="2276475"/>
            <a:ext cx="1549400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851" y="3716339"/>
            <a:ext cx="1584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7"/>
          <p:cNvSpPr>
            <a:spLocks noChangeArrowheads="1"/>
          </p:cNvSpPr>
          <p:nvPr/>
        </p:nvSpPr>
        <p:spPr bwMode="auto">
          <a:xfrm>
            <a:off x="10344151" y="3213101"/>
            <a:ext cx="144463" cy="720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sr-Latn-RS" altLang="sr-Latn-RS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9" y="5140326"/>
            <a:ext cx="22320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826" y="44450"/>
            <a:ext cx="16922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C:\Users\Svjetlana\Documents\školska knjiga\ppt predlosci i slike\originali\042_06008006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3500" y="1"/>
            <a:ext cx="9858375" cy="698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avokutnik 8"/>
          <p:cNvSpPr/>
          <p:nvPr/>
        </p:nvSpPr>
        <p:spPr>
          <a:xfrm>
            <a:off x="1046871" y="283479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altLang="sr-Latn-RS" dirty="0" smtClean="0"/>
              <a:t> </a:t>
            </a:r>
            <a:endParaRPr lang="hr-HR" dirty="0"/>
          </a:p>
        </p:txBody>
      </p:sp>
      <p:sp>
        <p:nvSpPr>
          <p:cNvPr id="3" name="Pravokutnik 2"/>
          <p:cNvSpPr/>
          <p:nvPr/>
        </p:nvSpPr>
        <p:spPr>
          <a:xfrm>
            <a:off x="1867903" y="3019465"/>
            <a:ext cx="60344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b="1" dirty="0" smtClean="0"/>
              <a:t>Nafta donosi bogatstvo i napredak</a:t>
            </a:r>
            <a:endParaRPr lang="hr-HR" sz="3200" b="1" dirty="0"/>
          </a:p>
        </p:txBody>
      </p:sp>
    </p:spTree>
    <p:extLst>
      <p:ext uri="{BB962C8B-B14F-4D97-AF65-F5344CB8AC3E}">
        <p14:creationId xmlns:p14="http://schemas.microsoft.com/office/powerpoint/2010/main" val="3442364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3440" y="649224"/>
            <a:ext cx="8310243" cy="610035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544919" y="245565"/>
            <a:ext cx="4937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800" b="1" i="0" dirty="0" smtClean="0">
                <a:solidFill>
                  <a:srgbClr val="383838"/>
                </a:solidFill>
                <a:effectLst/>
                <a:latin typeface="Nunito"/>
              </a:rPr>
              <a:t>Razvoj Dubaija kroz vrijeme</a:t>
            </a:r>
            <a:endParaRPr lang="hr-HR" sz="2800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93678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dirty="0" smtClean="0"/>
          </a:p>
        </p:txBody>
      </p:sp>
      <p:pic>
        <p:nvPicPr>
          <p:cNvPr id="15364" name="Picture 1" descr="C:\Users\Svjetlana\Documents\školska knjiga\ppt predlosci i slike\originali\038_sh2655757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301876"/>
            <a:ext cx="3032125" cy="455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2" descr="C:\Users\Svjetlana\Documents\školska knjiga\ppt predlosci i slike\originali\038_sh54049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9" y="2208213"/>
            <a:ext cx="3197225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 descr="C:\Users\Svjetlana\Documents\školska knjiga\ppt predlosci i slike\originali\038_sh165669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4" y="1000125"/>
            <a:ext cx="4478337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95814" y="5929314"/>
            <a:ext cx="2928937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600" b="1" dirty="0"/>
              <a:t>Dubai</a:t>
            </a:r>
          </a:p>
        </p:txBody>
      </p:sp>
      <p:sp>
        <p:nvSpPr>
          <p:cNvPr id="9" name="Rectangle 8"/>
          <p:cNvSpPr/>
          <p:nvPr/>
        </p:nvSpPr>
        <p:spPr>
          <a:xfrm>
            <a:off x="1524000" y="1500188"/>
            <a:ext cx="2286000" cy="7858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3200" b="1" dirty="0"/>
              <a:t>Burj Khalifa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62950" y="1485901"/>
            <a:ext cx="228600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/>
              <a:t>Burj Al Arab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43426" y="5481638"/>
            <a:ext cx="3057525" cy="1357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/>
              <a:t>Burj Al Arab – pogleda iznutra – klik na </a:t>
            </a:r>
            <a:r>
              <a:rPr lang="hr-HR" sz="2800" b="1" dirty="0">
                <a:hlinkClick r:id="rId6"/>
              </a:rPr>
              <a:t>link</a:t>
            </a:r>
            <a:r>
              <a:rPr lang="hr-HR" sz="2800" b="1" dirty="0"/>
              <a:t> </a:t>
            </a:r>
          </a:p>
        </p:txBody>
      </p:sp>
      <p:sp>
        <p:nvSpPr>
          <p:cNvPr id="2" name="Pravokutnik 1"/>
          <p:cNvSpPr/>
          <p:nvPr/>
        </p:nvSpPr>
        <p:spPr>
          <a:xfrm>
            <a:off x="4977384" y="450817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  <a:hlinkClick r:id="rId7"/>
              </a:rPr>
              <a:t>Burj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  <a:hlinkClick r:id="rId7"/>
              </a:rPr>
              <a:t>Khalifa</a:t>
            </a:r>
            <a:endParaRPr lang="hr-HR" b="1" i="0" dirty="0" smtClean="0">
              <a:solidFill>
                <a:srgbClr val="383838"/>
              </a:solidFill>
              <a:effectLst/>
              <a:latin typeface="Nunito"/>
            </a:endParaRPr>
          </a:p>
          <a:p>
            <a:r>
              <a:rPr lang="hr-HR" b="0" i="0" dirty="0" smtClean="0">
                <a:solidFill>
                  <a:srgbClr val="212529"/>
                </a:solidFill>
                <a:effectLst/>
                <a:latin typeface="Nunito"/>
              </a:rPr>
              <a:t>Pogledaj videozapis</a:t>
            </a:r>
            <a:endParaRPr lang="hr-HR" b="0" i="0" dirty="0">
              <a:solidFill>
                <a:srgbClr val="212529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493858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3712" y="100584"/>
            <a:ext cx="8304575" cy="586566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047999" y="5966244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l-PL" sz="2800" b="1" i="0" dirty="0" smtClean="0">
                <a:solidFill>
                  <a:srgbClr val="383838"/>
                </a:solidFill>
                <a:effectLst/>
                <a:latin typeface="Nunito"/>
              </a:rPr>
              <a:t>Novac od nafte je uložen i u razvoj modernih prometnica</a:t>
            </a:r>
            <a:endParaRPr lang="pl-PL" sz="2800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72458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81" y="153352"/>
            <a:ext cx="11563350" cy="627697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62890"/>
            <a:ext cx="9753600" cy="651510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5105147" y="473702"/>
            <a:ext cx="1204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4000" dirty="0" smtClean="0"/>
              <a:t>Baku</a:t>
            </a:r>
            <a:endParaRPr lang="hr-HR" sz="4000" dirty="0"/>
          </a:p>
        </p:txBody>
      </p:sp>
    </p:spTree>
    <p:extLst>
      <p:ext uri="{BB962C8B-B14F-4D97-AF65-F5344CB8AC3E}">
        <p14:creationId xmlns:p14="http://schemas.microsoft.com/office/powerpoint/2010/main" val="369481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494" y="82978"/>
            <a:ext cx="6648640" cy="6838601"/>
          </a:xfrm>
          <a:prstGeom prst="rect">
            <a:avLst/>
          </a:prstGeom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801624" y="347043"/>
            <a:ext cx="10515600" cy="1325563"/>
          </a:xfrm>
        </p:spPr>
        <p:txBody>
          <a:bodyPr/>
          <a:lstStyle/>
          <a:p>
            <a:endParaRPr lang="hr-HR" altLang="sr-Latn-RS" dirty="0" smtClean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357313"/>
            <a:ext cx="32194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453313" y="1500189"/>
            <a:ext cx="228600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/>
              <a:t>Naftovodi</a:t>
            </a:r>
          </a:p>
        </p:txBody>
      </p:sp>
      <p:pic>
        <p:nvPicPr>
          <p:cNvPr id="11267" name="Picture 3" descr="C:\Users\Svjetlana\AppData\Local\Microsoft\Windows\Temporary Internet Files\Content.IE5\0MWS68IU\MC900326710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24125" y="2643189"/>
            <a:ext cx="1816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C:\Users\Svjetlana\AppData\Local\Microsoft\Windows\Temporary Internet Files\Content.IE5\0MWS68IU\MC900326710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045326" y="5092701"/>
            <a:ext cx="18161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263" y="6191251"/>
            <a:ext cx="11620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Svjetlana\AppData\Local\Microsoft\Windows\Temporary Internet Files\Content.IE5\MGU0FVWB\MC900030196[1]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9" y="4786314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38375" y="1857376"/>
            <a:ext cx="228600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/>
              <a:t>Tankeri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667500" y="3929064"/>
            <a:ext cx="2286000" cy="714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800" b="1" dirty="0"/>
              <a:t>Naftne mrlje</a:t>
            </a:r>
          </a:p>
        </p:txBody>
      </p:sp>
      <p:sp>
        <p:nvSpPr>
          <p:cNvPr id="22" name="Explosion 1 21"/>
          <p:cNvSpPr/>
          <p:nvPr/>
        </p:nvSpPr>
        <p:spPr>
          <a:xfrm>
            <a:off x="6881814" y="4643438"/>
            <a:ext cx="2071687" cy="1928812"/>
          </a:xfrm>
          <a:prstGeom prst="irregularSeal1">
            <a:avLst/>
          </a:prstGeom>
          <a:solidFill>
            <a:srgbClr val="FF33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r-HR"/>
          </a:p>
        </p:txBody>
      </p:sp>
      <p:sp>
        <p:nvSpPr>
          <p:cNvPr id="19" name="Naslov 1"/>
          <p:cNvSpPr>
            <a:spLocks noGrp="1"/>
          </p:cNvSpPr>
          <p:nvPr>
            <p:ph idx="1"/>
          </p:nvPr>
        </p:nvSpPr>
        <p:spPr>
          <a:xfrm>
            <a:off x="79248" y="635793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Promet naftom</a:t>
            </a:r>
            <a:br>
              <a:rPr lang="hr-HR" dirty="0"/>
            </a:br>
            <a:endParaRPr lang="hr-HR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7839" y="1246857"/>
            <a:ext cx="5286838" cy="515486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3494" y="997067"/>
            <a:ext cx="6376179" cy="467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4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9 -3.33333E-6 C -0.00538 0.01412 0.00052 0.02408 0.0066 0.03611 C 0.00781 0.03866 0.00747 0.0419 0.00868 0.04445 C 0.01024 0.04769 0.0132 0.04954 0.01493 0.05278 C 0.02448 0.07084 0.01302 0.05857 0.02535 0.06945 C 0.03299 0.09977 0.02083 0.05371 0.0316 0.08611 C 0.0342 0.09422 0.03576 0.10278 0.03785 0.11111 C 0.03854 0.11389 0.03924 0.11667 0.03993 0.11945 C 0.04063 0.12223 0.04201 0.12778 0.04201 0.12801 C 0.04549 0.15949 0.0566 0.18588 0.06701 0.21389 C 0.07031 0.22269 0.07188 0.23311 0.07535 0.24167 C 0.07778 0.24746 0.08212 0.25209 0.08368 0.25834 C 0.08438 0.26111 0.08472 0.26412 0.08576 0.26667 C 0.08941 0.27547 0.09583 0.28218 0.09826 0.29167 C 0.10122 0.30371 0.10695 0.31366 0.11076 0.325 C 0.11076 0.32523 0.11597 0.34584 0.11701 0.35 C 0.11788 0.35324 0.12014 0.35533 0.12118 0.35834 C 0.12292 0.36366 0.12396 0.36945 0.12535 0.375 C 0.12622 0.37871 0.12986 0.38033 0.1316 0.38334 C 0.13924 0.3963 0.14549 0.41135 0.15243 0.425 C 0.15972 0.43959 0.15712 0.44769 0.1691 0.45834 C 0.17882 0.47778 0.17326 0.4713 0.18368 0.48056 C 0.18976 0.49283 0.19601 0.50093 0.2066 0.50556 C 0.24653 0.50301 0.28281 0.49908 0.32326 0.49723 C 0.33333 0.49375 0.34132 0.48936 0.35035 0.48334 C 0.36233 0.47547 0.37882 0.47662 0.38993 0.46667 C 0.3941 0.46297 0.39826 0.45926 0.40243 0.45556 C 0.40695 0.45162 0.41024 0.44514 0.41493 0.44167 C 0.41875 0.43889 0.42379 0.43936 0.42743 0.43611 C 0.4316 0.43241 0.43993 0.425 0.43993 0.42523 C 0.44358 0.4176 0.44479 0.41412 0.45035 0.40834 C 0.46129 0.39699 0.4816 0.38681 0.4816 0.36389 " pathEditMode="relative" rAng="0" ptsTypes="fffffffffffffffffffffffffffffffA">
                                      <p:cBhvr>
                                        <p:cTn id="65" dur="3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0" y="2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9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6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7" grpId="0" animBg="1"/>
      <p:bldP spid="17" grpId="1" animBg="1"/>
      <p:bldP spid="18" grpId="0" animBg="1"/>
      <p:bldP spid="18" grpId="1" animBg="1"/>
      <p:bldP spid="22" grpId="0" animBg="1"/>
      <p:bldP spid="22" grpId="1" animBg="1"/>
      <p:bldP spid="22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81834"/>
            <a:ext cx="10515600" cy="1325563"/>
          </a:xfrm>
        </p:spPr>
        <p:txBody>
          <a:bodyPr>
            <a:noAutofit/>
          </a:bodyPr>
          <a:lstStyle/>
          <a:p>
            <a:r>
              <a:rPr lang="hr-HR" sz="3000" dirty="0"/>
              <a:t>Odgovori na pitanja i popni se na vrh Burj Al Araba!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81027" y="1928802"/>
            <a:ext cx="515014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881686" y="5143512"/>
            <a:ext cx="3786214" cy="5715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¾ poznatih zaliha nafte </a:t>
            </a:r>
          </a:p>
        </p:txBody>
      </p:sp>
      <p:sp>
        <p:nvSpPr>
          <p:cNvPr id="6" name="Rectangle 5"/>
          <p:cNvSpPr/>
          <p:nvPr/>
        </p:nvSpPr>
        <p:spPr>
          <a:xfrm>
            <a:off x="5810248" y="4429132"/>
            <a:ext cx="3929090" cy="571504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OPEC</a:t>
            </a:r>
          </a:p>
        </p:txBody>
      </p:sp>
      <p:sp>
        <p:nvSpPr>
          <p:cNvPr id="7" name="Rectangle 6"/>
          <p:cNvSpPr/>
          <p:nvPr/>
        </p:nvSpPr>
        <p:spPr>
          <a:xfrm>
            <a:off x="5810248" y="3643314"/>
            <a:ext cx="3929090" cy="5715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Naftovodima i tankerima.</a:t>
            </a:r>
          </a:p>
        </p:txBody>
      </p:sp>
      <p:sp>
        <p:nvSpPr>
          <p:cNvPr id="8" name="Rectangle 7"/>
          <p:cNvSpPr/>
          <p:nvPr/>
        </p:nvSpPr>
        <p:spPr>
          <a:xfrm>
            <a:off x="5810248" y="2928934"/>
            <a:ext cx="3857652" cy="571504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Velika populacija – velika potreba za energijom.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81686" y="2214554"/>
            <a:ext cx="3857652" cy="5000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Naftne havarije.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50004" y="5143512"/>
            <a:ext cx="3857652" cy="57150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Koliki se udio ukupnih zaliha nafte u svijetu  nalazi u Aziji?</a:t>
            </a:r>
            <a:endParaRPr lang="hr-HR" sz="2000" dirty="0"/>
          </a:p>
        </p:txBody>
      </p:sp>
      <p:sp>
        <p:nvSpPr>
          <p:cNvPr id="13" name="Rectangle 12"/>
          <p:cNvSpPr/>
          <p:nvPr/>
        </p:nvSpPr>
        <p:spPr>
          <a:xfrm>
            <a:off x="5810248" y="4429132"/>
            <a:ext cx="3929090" cy="571504"/>
          </a:xfrm>
          <a:prstGeom prst="rect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dirty="0"/>
              <a:t>Navedi kraticu za Organizaciju zemalja</a:t>
            </a:r>
          </a:p>
          <a:p>
            <a:r>
              <a:rPr lang="hr-HR" dirty="0"/>
              <a:t>	Izvoznica nafte!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10248" y="3643314"/>
            <a:ext cx="3948968" cy="57150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Na koje se načine ostvaruje prijevoz nafte?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810248" y="2928934"/>
            <a:ext cx="3929090" cy="571504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/>
              <a:t>Zašto Kina i Indija uvoze naftu?</a:t>
            </a:r>
            <a:endParaRPr lang="hr-HR" sz="1400" dirty="0"/>
          </a:p>
        </p:txBody>
      </p:sp>
      <p:sp>
        <p:nvSpPr>
          <p:cNvPr id="16" name="Rectangle 15"/>
          <p:cNvSpPr/>
          <p:nvPr/>
        </p:nvSpPr>
        <p:spPr>
          <a:xfrm>
            <a:off x="5881686" y="2214554"/>
            <a:ext cx="3857652" cy="5000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Koje opasnosti prijete pri prijevozu nafte?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81686" y="5857892"/>
            <a:ext cx="3714776" cy="571504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Polovicom 19. stoljeća</a:t>
            </a:r>
          </a:p>
        </p:txBody>
      </p:sp>
      <p:sp>
        <p:nvSpPr>
          <p:cNvPr id="11" name="Rectangle 10">
            <a:hlinkClick r:id="" action="ppaction://noaction" highlightClick="1"/>
          </p:cNvPr>
          <p:cNvSpPr/>
          <p:nvPr/>
        </p:nvSpPr>
        <p:spPr>
          <a:xfrm>
            <a:off x="5810248" y="5857892"/>
            <a:ext cx="3929090" cy="57150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Kada su nastale prve naftne bušotine?</a:t>
            </a:r>
          </a:p>
        </p:txBody>
      </p:sp>
    </p:spTree>
    <p:extLst>
      <p:ext uri="{BB962C8B-B14F-4D97-AF65-F5344CB8AC3E}">
        <p14:creationId xmlns:p14="http://schemas.microsoft.com/office/powerpoint/2010/main" val="100482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" y="889793"/>
            <a:ext cx="10515600" cy="1325563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hr-HR" dirty="0" smtClean="0"/>
              <a:t>Što je zajedničko ovim proizvodima?</a:t>
            </a:r>
            <a:endParaRPr lang="hr-HR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5124" name="Picture 2" descr="C:\Users\Svjetlana\AppData\Local\Microsoft\Windows\Temporary Internet Files\Content.IE5\LP68KNRA\MC900340192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064" y="2517775"/>
            <a:ext cx="92868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 descr="C:\Users\Svjetlana\AppData\Local\Microsoft\Windows\Temporary Internet Files\Content.IE5\8OC5G8SY\MC900325522[1]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4" y="2233613"/>
            <a:ext cx="2428875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4" descr="C:\Users\Svjetlana\AppData\Local\Microsoft\Windows\Temporary Internet Files\Content.IE5\MGU0FVWB\MC900320266[1].wm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6" y="4752976"/>
            <a:ext cx="22002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5" descr="C:\Users\Svjetlana\AppData\Local\Microsoft\Windows\Temporary Internet Files\Content.IE5\8OC5G8SY\MC900157155[1].wm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4224339"/>
            <a:ext cx="23558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6" descr="C:\Users\Svjetlana\AppData\Local\Microsoft\Windows\Temporary Internet Files\Content.IE5\LP68KNRA\MC900307590[1].w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6" y="4143376"/>
            <a:ext cx="1624013" cy="204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8" descr="C:\Users\Svjetlana\AppData\Local\Microsoft\Windows\Temporary Internet Files\Content.IE5\8OC5G8SY\MP900448589[1]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965575"/>
            <a:ext cx="2755900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9" descr="C:\Users\Svjetlana\AppData\Local\Microsoft\Windows\Temporary Internet Files\Content.IE5\MGU0FVWB\MP900386783[1]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DFCFA"/>
              </a:clrFrom>
              <a:clrTo>
                <a:srgbClr val="FDFC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00313"/>
            <a:ext cx="1817688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0" descr="C:\Users\Svjetlana\AppData\Local\Microsoft\Windows\Temporary Internet Files\Content.IE5\0MWS68IU\MC900300091[1].wm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1" y="2286000"/>
            <a:ext cx="2214563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39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324" y="775559"/>
            <a:ext cx="10515600" cy="1325563"/>
          </a:xfrm>
        </p:spPr>
        <p:txBody>
          <a:bodyPr/>
          <a:lstStyle/>
          <a:p>
            <a:r>
              <a:rPr lang="hr-HR" dirty="0" smtClean="0"/>
              <a:t>Nafta kao gorivo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2050" name="Picture 2" descr="C:\Users\Svjetlana\AppData\Local\Microsoft\Windows\Temporary Internet Files\Content.IE5\8OC5G8SY\MC900384206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52927" y="2571745"/>
            <a:ext cx="1300277" cy="1813255"/>
          </a:xfrm>
          <a:prstGeom prst="rect">
            <a:avLst/>
          </a:prstGeom>
          <a:noFill/>
        </p:spPr>
      </p:pic>
      <p:pic>
        <p:nvPicPr>
          <p:cNvPr id="2051" name="Picture 3" descr="C:\Users\Svjetlana\AppData\Local\Microsoft\Windows\Temporary Internet Files\Content.IE5\MGU0FVWB\MP910216385[1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1026" y="3786191"/>
            <a:ext cx="4362450" cy="3800475"/>
          </a:xfrm>
          <a:prstGeom prst="rect">
            <a:avLst/>
          </a:prstGeom>
          <a:noFill/>
        </p:spPr>
      </p:pic>
      <p:pic>
        <p:nvPicPr>
          <p:cNvPr id="2052" name="Picture 4" descr="C:\Users\Svjetlana\AppData\Local\Microsoft\Windows\Temporary Internet Files\Content.IE5\LP68KNRA\MC900437719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24" y="2643183"/>
            <a:ext cx="2114550" cy="1304925"/>
          </a:xfrm>
          <a:prstGeom prst="rect">
            <a:avLst/>
          </a:prstGeom>
          <a:noFill/>
        </p:spPr>
      </p:pic>
      <p:pic>
        <p:nvPicPr>
          <p:cNvPr id="2053" name="Picture 5" descr="C:\Users\Svjetlana\AppData\Local\Microsoft\Windows\Temporary Internet Files\Content.IE5\MGU0FVWB\MP900302880[1]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0380" y="4248912"/>
            <a:ext cx="3657600" cy="2609088"/>
          </a:xfrm>
          <a:prstGeom prst="rect">
            <a:avLst/>
          </a:prstGeom>
          <a:noFill/>
        </p:spPr>
      </p:pic>
      <p:pic>
        <p:nvPicPr>
          <p:cNvPr id="2054" name="Picture 6" descr="C:\Users\Svjetlana\AppData\Local\Microsoft\Windows\Temporary Internet Files\Content.IE5\MGU0FVWB\MC900363986[1].wm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70775" y="1675006"/>
            <a:ext cx="1837030" cy="1874520"/>
          </a:xfrm>
          <a:prstGeom prst="rect">
            <a:avLst/>
          </a:prstGeom>
          <a:noFill/>
        </p:spPr>
      </p:pic>
      <p:pic>
        <p:nvPicPr>
          <p:cNvPr id="2055" name="Picture 7" descr="C:\Users\Svjetlana\AppData\Local\Microsoft\Windows\Temporary Internet Files\Content.IE5\MGU0FVWB\MM900283227[1]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435356" y="1571613"/>
            <a:ext cx="2232644" cy="19779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379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2" name="Rezervirano mjesto sadržaja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9275" y="1825625"/>
            <a:ext cx="4306936" cy="4351338"/>
          </a:xfrm>
          <a:prstGeom prst="rect">
            <a:avLst/>
          </a:prstGeom>
        </p:spPr>
      </p:pic>
      <p:pic>
        <p:nvPicPr>
          <p:cNvPr id="7172" name="Picture 2" descr="C:\Users\Svjetlana\Documents\školska knjiga\ppt predlosci i slike\originali\038_sh6313437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28" y="882650"/>
            <a:ext cx="6840537" cy="62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ded Corner 4"/>
          <p:cNvSpPr/>
          <p:nvPr/>
        </p:nvSpPr>
        <p:spPr>
          <a:xfrm>
            <a:off x="653552" y="1517468"/>
            <a:ext cx="1857375" cy="1143000"/>
          </a:xfrm>
          <a:prstGeom prst="foldedCorne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dirty="0"/>
              <a:t>Nafta – “crno zlato”</a:t>
            </a:r>
          </a:p>
        </p:txBody>
      </p:sp>
    </p:spTree>
    <p:extLst>
      <p:ext uri="{BB962C8B-B14F-4D97-AF65-F5344CB8AC3E}">
        <p14:creationId xmlns:p14="http://schemas.microsoft.com/office/powerpoint/2010/main" val="31092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9783" y="1148574"/>
            <a:ext cx="8229600" cy="661182"/>
          </a:xfrm>
        </p:spPr>
        <p:txBody>
          <a:bodyPr>
            <a:normAutofit fontScale="90000"/>
          </a:bodyPr>
          <a:lstStyle/>
          <a:p>
            <a:pPr algn="l"/>
            <a:r>
              <a:rPr lang="hr-HR" dirty="0" smtClean="0"/>
              <a:t>Nastanak nafte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2290" name="Picture 2" descr="Faze nastanka nafte i prirodnog plina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2596" y="1857364"/>
            <a:ext cx="7037608" cy="192882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9096396" y="2928934"/>
            <a:ext cx="1214446" cy="857256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bg2">
                    <a:lumMod val="25000"/>
                  </a:schemeClr>
                </a:solidFill>
              </a:rPr>
              <a:t>Fotografija preuzeta sa </a:t>
            </a:r>
            <a:r>
              <a:rPr lang="hr-HR" sz="1050" dirty="0">
                <a:solidFill>
                  <a:schemeClr val="tx1"/>
                </a:solidFill>
              </a:rPr>
              <a:t>http://www.izvorienergije.com/nafta.html</a:t>
            </a:r>
            <a:endParaRPr lang="hr-HR" sz="105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2292" name="Picture 4" descr="nafta9_630_ecakovec_co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57636" y="4002092"/>
            <a:ext cx="4000528" cy="2679719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8167702" y="5286388"/>
            <a:ext cx="1214446" cy="1357322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bg2">
                    <a:lumMod val="25000"/>
                  </a:schemeClr>
                </a:solidFill>
              </a:rPr>
              <a:t>Fotografija preuzeta sa</a:t>
            </a:r>
            <a:r>
              <a:rPr lang="hr-HR" sz="1050" dirty="0">
                <a:solidFill>
                  <a:schemeClr val="tx1"/>
                </a:solidFill>
              </a:rPr>
              <a:t>http://www.evarazdin.hr/prva-naftna-busotina-nasvijetu-medjimurje-peklenica/</a:t>
            </a:r>
            <a:endParaRPr lang="hr-HR" sz="105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6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43" y="1110512"/>
            <a:ext cx="9031766" cy="574748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704" y="2052858"/>
            <a:ext cx="3505200" cy="40195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126" y="2137495"/>
            <a:ext cx="3638550" cy="404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8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6856" y="1369946"/>
            <a:ext cx="7592786" cy="540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2276856" y="5993362"/>
            <a:ext cx="1785950" cy="785794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050" dirty="0">
                <a:solidFill>
                  <a:schemeClr val="bg2">
                    <a:lumMod val="25000"/>
                  </a:schemeClr>
                </a:solidFill>
              </a:rPr>
              <a:t>Karta preuzeta sa world.databank.org</a:t>
            </a:r>
          </a:p>
        </p:txBody>
      </p:sp>
      <p:sp>
        <p:nvSpPr>
          <p:cNvPr id="6" name="Zaobljeni pravokutnik 5"/>
          <p:cNvSpPr/>
          <p:nvPr/>
        </p:nvSpPr>
        <p:spPr>
          <a:xfrm>
            <a:off x="111252" y="2889503"/>
            <a:ext cx="2092452" cy="124317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Pravokutnik 6"/>
          <p:cNvSpPr/>
          <p:nvPr/>
        </p:nvSpPr>
        <p:spPr>
          <a:xfrm>
            <a:off x="218694" y="3163181"/>
            <a:ext cx="19445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- velika potreba za </a:t>
            </a:r>
          </a:p>
          <a:p>
            <a:r>
              <a:rPr lang="pl-PL" dirty="0" smtClean="0"/>
              <a:t>energijom – uvoz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260487" y="1093840"/>
            <a:ext cx="6096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altLang="sr-Latn-RS" sz="2400" b="1" dirty="0"/>
              <a:t>M</a:t>
            </a:r>
            <a:r>
              <a:rPr lang="hr-HR" altLang="sr-Latn-RS" sz="2400" b="1" dirty="0" smtClean="0"/>
              <a:t>eđu velikim proizvođačima su i Kina i Indija</a:t>
            </a:r>
            <a:r>
              <a:rPr lang="hr-HR" altLang="sr-Latn-RS" dirty="0" smtClean="0"/>
              <a:t>. Zbog čega?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985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160" y="857240"/>
            <a:ext cx="8229600" cy="1143000"/>
          </a:xfrm>
        </p:spPr>
        <p:txBody>
          <a:bodyPr/>
          <a:lstStyle/>
          <a:p>
            <a:pPr algn="ctr"/>
            <a:r>
              <a:rPr lang="hr-HR" dirty="0" smtClean="0"/>
              <a:t>Izvoznici nafte</a:t>
            </a:r>
            <a:endParaRPr lang="hr-HR" dirty="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4035" y="2500306"/>
            <a:ext cx="8201025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3243264"/>
            <a:ext cx="82296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952596" y="2071678"/>
            <a:ext cx="3071834" cy="357190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solidFill>
                  <a:schemeClr val="bg2">
                    <a:lumMod val="25000"/>
                  </a:schemeClr>
                </a:solidFill>
              </a:rPr>
              <a:t>BDP po glavi stanovnika 2012. </a:t>
            </a: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952" y="3633797"/>
            <a:ext cx="4905375" cy="276225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4547" y="3697804"/>
            <a:ext cx="4924425" cy="2981325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2970" y="1098833"/>
            <a:ext cx="3669030" cy="2515906"/>
          </a:xfrm>
          <a:prstGeom prst="rect">
            <a:avLst/>
          </a:prstGeom>
        </p:spPr>
      </p:pic>
      <p:sp>
        <p:nvSpPr>
          <p:cNvPr id="9" name="Flowchart: Magnetic Disk 7"/>
          <p:cNvSpPr/>
          <p:nvPr/>
        </p:nvSpPr>
        <p:spPr>
          <a:xfrm>
            <a:off x="4132420" y="1759462"/>
            <a:ext cx="3071813" cy="1928813"/>
          </a:xfrm>
          <a:prstGeom prst="flowChartMagneticDisk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r-HR" dirty="0"/>
              <a:t>OPEC – udruženje zemalja izvoznica nafte</a:t>
            </a:r>
          </a:p>
        </p:txBody>
      </p:sp>
    </p:spTree>
    <p:extLst>
      <p:ext uri="{BB962C8B-B14F-4D97-AF65-F5344CB8AC3E}">
        <p14:creationId xmlns:p14="http://schemas.microsoft.com/office/powerpoint/2010/main" val="236187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38" y="1862201"/>
            <a:ext cx="8473193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4521044" y="1321356"/>
            <a:ext cx="3555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b="1" i="0" dirty="0" smtClean="0">
                <a:solidFill>
                  <a:srgbClr val="383838"/>
                </a:solidFill>
                <a:effectLst/>
                <a:latin typeface="Nunito"/>
              </a:rPr>
              <a:t>Države članice OPEC-a</a:t>
            </a:r>
            <a:endParaRPr lang="hr-HR" sz="2400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257452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877</Words>
  <Application>Microsoft Office PowerPoint</Application>
  <PresentationFormat>Široki zaslon</PresentationFormat>
  <Paragraphs>88</Paragraphs>
  <Slides>17</Slides>
  <Notes>11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Nunito</vt:lpstr>
      <vt:lpstr>Tema sustava Office</vt:lpstr>
      <vt:lpstr>PowerPoint prezentacija</vt:lpstr>
      <vt:lpstr>Što je zajedničko ovim proizvodima?</vt:lpstr>
      <vt:lpstr>Nafta kao gorivo</vt:lpstr>
      <vt:lpstr>PowerPoint prezentacija</vt:lpstr>
      <vt:lpstr>Nastanak nafte</vt:lpstr>
      <vt:lpstr>PowerPoint prezentacija</vt:lpstr>
      <vt:lpstr>PowerPoint prezentacija</vt:lpstr>
      <vt:lpstr>Izvoznici nafte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Odgovori na pitanja i popni se na vrh Burj Al Araba!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10</cp:revision>
  <dcterms:created xsi:type="dcterms:W3CDTF">2021-04-29T07:57:00Z</dcterms:created>
  <dcterms:modified xsi:type="dcterms:W3CDTF">2021-05-10T19:51:31Z</dcterms:modified>
</cp:coreProperties>
</file>